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3" r:id="rId2"/>
    <p:sldMasterId id="2147483756" r:id="rId3"/>
    <p:sldMasterId id="2147483768" r:id="rId4"/>
    <p:sldMasterId id="2147483780" r:id="rId5"/>
  </p:sldMasterIdLst>
  <p:sldIdLst>
    <p:sldId id="261" r:id="rId6"/>
    <p:sldId id="262" r:id="rId7"/>
    <p:sldId id="263" r:id="rId8"/>
    <p:sldId id="264" r:id="rId9"/>
    <p:sldId id="25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9B3C"/>
    <a:srgbClr val="2A4B8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 autoAdjust="0"/>
    <p:restoredTop sz="95833"/>
  </p:normalViewPr>
  <p:slideViewPr>
    <p:cSldViewPr snapToGrid="0">
      <p:cViewPr varScale="1">
        <p:scale>
          <a:sx n="103" d="100"/>
          <a:sy n="103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072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8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779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975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924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319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426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309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7485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106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89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283" y="1214438"/>
            <a:ext cx="5532233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283" y="3712053"/>
            <a:ext cx="515815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6495644" y="176959"/>
            <a:ext cx="5696356" cy="585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200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748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238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700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942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07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7160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129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8090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9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72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E29B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CAB4-6BBC-4022-AC84-36B84EC35B34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C3EA-DA0D-4A19-8B83-8DB8457E2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50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9403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500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856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506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007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2860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5103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5733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4482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46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CAB4-6BBC-4022-AC84-36B84EC35B34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C3EA-DA0D-4A19-8B83-8DB8457E2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55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44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9399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7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551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6190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4499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6584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11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5595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696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rgbClr val="2A4B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CAB4-6BBC-4022-AC84-36B84EC35B34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C3EA-DA0D-4A19-8B83-8DB8457E2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325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8329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8718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5711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586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CAB4-6BBC-4022-AC84-36B84EC35B34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C3EA-DA0D-4A19-8B83-8DB8457E2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930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283" y="1214438"/>
            <a:ext cx="5532233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283" y="3712053"/>
            <a:ext cx="515815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11430" y="0"/>
            <a:ext cx="5880570" cy="597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428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283" y="1214438"/>
            <a:ext cx="5532233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283" y="3712053"/>
            <a:ext cx="515815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47516" y="0"/>
            <a:ext cx="5844484" cy="602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283" y="1214438"/>
            <a:ext cx="5532233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283" y="3712053"/>
            <a:ext cx="515815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47516" y="0"/>
            <a:ext cx="5808389" cy="591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79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50F8F-D8A9-4AC1-BB6E-6250F3B6B703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83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661" r:id="rId2"/>
    <p:sldLayoutId id="214748368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B0939-AAA9-401C-94C1-00BA51FC8B88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655126" y="6187714"/>
            <a:ext cx="2312963" cy="5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4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lnSpc>
          <a:spcPct val="90000"/>
        </a:lnSpc>
        <a:spcBef>
          <a:spcPts val="1000"/>
        </a:spcBef>
        <a:buClr>
          <a:srgbClr val="E29B3C"/>
        </a:buClr>
        <a:buFont typeface="+mj-lt"/>
        <a:buAutoNum type="arabi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A5002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F4C55-49ED-450D-94B2-336B888BF33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655126" y="6187714"/>
            <a:ext cx="2312963" cy="5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1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29B3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2A4B8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06A3B-A26C-4411-B217-D08182C693C5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655126" y="6187714"/>
            <a:ext cx="2312963" cy="5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18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29B3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29B3C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9B3D8-FA77-45B3-8145-ACDC6A6E1DD9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655126" y="6187714"/>
            <a:ext cx="2312963" cy="5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8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Altair Media Content </a:t>
            </a:r>
            <a:br>
              <a:rPr lang="en-US" dirty="0" smtClean="0"/>
            </a:br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8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800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571" y="2764359"/>
            <a:ext cx="5470857" cy="291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40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3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1028" y="6026836"/>
            <a:ext cx="710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See </a:t>
            </a:r>
            <a:r>
              <a:rPr lang="en-US" i="1" smtClean="0"/>
              <a:t>the </a:t>
            </a:r>
            <a:r>
              <a:rPr lang="en-US" i="1"/>
              <a:t>c</a:t>
            </a:r>
            <a:r>
              <a:rPr lang="en-US" i="1" smtClean="0"/>
              <a:t>ase study video in the proposal folder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571" y="2764358"/>
            <a:ext cx="5472660" cy="270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6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946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571" y="2764358"/>
            <a:ext cx="5472660" cy="307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98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9" r="15360"/>
          <a:stretch/>
        </p:blipFill>
        <p:spPr>
          <a:xfrm>
            <a:off x="-34505" y="-53855"/>
            <a:ext cx="12215004" cy="39338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60571" y="2774557"/>
            <a:ext cx="5472660" cy="29623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700" i="1" dirty="0" smtClean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BUILDING A FOUNDATION TO GENERATE SCALE</a:t>
            </a:r>
            <a:endParaRPr lang="en-US" sz="1700" dirty="0" smtClean="0">
              <a:solidFill>
                <a:schemeClr val="bg2">
                  <a:lumMod val="50000"/>
                </a:schemeClr>
              </a:solidFill>
              <a:latin typeface="Georgia" charset="0"/>
              <a:ea typeface="Georgia" charset="0"/>
              <a:cs typeface="Georgia" charset="0"/>
            </a:endParaRPr>
          </a:p>
          <a:p>
            <a:pPr algn="ctr"/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  </a:t>
            </a:r>
            <a:endParaRPr lang="en-US" sz="1200" dirty="0">
              <a:solidFill>
                <a:schemeClr val="bg2">
                  <a:lumMod val="50000"/>
                </a:schemeClr>
              </a:solidFill>
              <a:latin typeface="Georgia" charset="0"/>
              <a:ea typeface="Georgia" charset="0"/>
              <a:cs typeface="Georgia" charset="0"/>
            </a:endParaRPr>
          </a:p>
          <a:p>
            <a:pPr algn="ctr">
              <a:lnSpc>
                <a:spcPct val="150000"/>
              </a:lnSpc>
            </a:pPr>
            <a:r>
              <a:rPr lang="en-GB" sz="1050" dirty="0" err="1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AutoDesk</a:t>
            </a:r>
            <a:r>
              <a:rPr lang="en-GB" sz="1050" dirty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 is a leader in 2D and 3D design, </a:t>
            </a:r>
            <a:r>
              <a:rPr lang="en-GB" sz="1050" dirty="0" smtClean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engineering and </a:t>
            </a:r>
            <a:r>
              <a:rPr lang="en-GB" sz="1050" dirty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entertainment software</a:t>
            </a:r>
            <a:endParaRPr lang="en-US" sz="1050" dirty="0">
              <a:solidFill>
                <a:schemeClr val="bg2">
                  <a:lumMod val="50000"/>
                </a:schemeClr>
              </a:solidFill>
              <a:latin typeface="Georgia" charset="0"/>
              <a:ea typeface="Georgia" charset="0"/>
              <a:cs typeface="Georgia" charset="0"/>
            </a:endParaRPr>
          </a:p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Our challenge was to generate an efficient volume of business leads, whilst gaining an understanding of nuances of the US, German, Swiss, Austrian and the UK markets.</a:t>
            </a:r>
            <a:endParaRPr lang="en-US" sz="1050" dirty="0">
              <a:solidFill>
                <a:schemeClr val="bg2">
                  <a:lumMod val="50000"/>
                </a:schemeClr>
              </a:solidFill>
              <a:latin typeface="Georgia" charset="0"/>
              <a:ea typeface="Georgia" charset="0"/>
              <a:cs typeface="Georgia" charset="0"/>
            </a:endParaRPr>
          </a:p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We created a foundation that would act as a foundation allowing us to adjust a variety of variables across each market.  This gave us the ability to adapt the approach by market, whilst delivering high quality, cost efficient leads.</a:t>
            </a:r>
            <a:endParaRPr lang="en-US" sz="1050" dirty="0">
              <a:solidFill>
                <a:schemeClr val="bg2">
                  <a:lumMod val="50000"/>
                </a:schemeClr>
              </a:solidFill>
              <a:latin typeface="Georgia" charset="0"/>
              <a:ea typeface="Georgia" charset="0"/>
              <a:cs typeface="Georgia" charset="0"/>
            </a:endParaRPr>
          </a:p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The results…</a:t>
            </a:r>
            <a:endParaRPr lang="en-US" sz="1050" dirty="0">
              <a:solidFill>
                <a:schemeClr val="bg2">
                  <a:lumMod val="50000"/>
                </a:schemeClr>
              </a:solidFill>
              <a:latin typeface="Georgia" charset="0"/>
              <a:ea typeface="Georgia" charset="0"/>
              <a:cs typeface="Georgia" charset="0"/>
            </a:endParaRPr>
          </a:p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Establishing the variables by country that will deliver both efficiency and scale.</a:t>
            </a:r>
            <a:endParaRPr lang="en-US" sz="1050" dirty="0">
              <a:solidFill>
                <a:schemeClr val="bg2">
                  <a:lumMod val="50000"/>
                </a:schemeClr>
              </a:solidFill>
              <a:latin typeface="Georgia" charset="0"/>
              <a:ea typeface="Georgia" charset="0"/>
              <a:cs typeface="Georgia" charset="0"/>
            </a:endParaRPr>
          </a:p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Integration with the CRM system and the media campaign to automate the marketing </a:t>
            </a:r>
            <a:r>
              <a:rPr lang="en-GB" sz="1050" dirty="0" smtClean="0">
                <a:solidFill>
                  <a:schemeClr val="bg2">
                    <a:lumMod val="50000"/>
                  </a:schemeClr>
                </a:solidFill>
                <a:latin typeface="Georgia" charset="0"/>
                <a:ea typeface="Georgia" charset="0"/>
                <a:cs typeface="Georgia" charset="0"/>
              </a:rPr>
              <a:t>process</a:t>
            </a:r>
            <a:endParaRPr lang="en-US" i="1" dirty="0">
              <a:solidFill>
                <a:schemeClr val="bg2">
                  <a:lumMod val="50000"/>
                </a:schemeClr>
              </a:solidFill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70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 Powerpoint Template" id="{6EA57EC2-B86C-C444-B544-9E7749382145}" vid="{8275C8A6-2377-EB4F-B37C-6B549D8E601E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 Powerpoint Template" id="{6EA57EC2-B86C-C444-B544-9E7749382145}" vid="{8FBD8E46-43AA-C247-8BFE-3249DA77A2C4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 Powerpoint Template" id="{6EA57EC2-B86C-C444-B544-9E7749382145}" vid="{6E5A1AB8-C510-5944-8F80-DC7C00C93F3F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 Powerpoint Template" id="{6EA57EC2-B86C-C444-B544-9E7749382145}" vid="{468002A5-FF3A-354F-89AF-327AA0A2E3BE}"/>
    </a:ext>
  </a:extLst>
</a:theme>
</file>

<file path=ppt/theme/theme5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 Powerpoint Template" id="{6EA57EC2-B86C-C444-B544-9E7749382145}" vid="{083FAFAF-F0FE-634B-B935-F280EB2A2B2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Altair Powerpoint Template</Template>
  <TotalTime>141</TotalTime>
  <Words>138</Words>
  <Application>Microsoft Macintosh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Calibri</vt:lpstr>
      <vt:lpstr>Calibri Light</vt:lpstr>
      <vt:lpstr>Georgia</vt:lpstr>
      <vt:lpstr>Arial</vt:lpstr>
      <vt:lpstr>Custom Design</vt:lpstr>
      <vt:lpstr>1_Custom Design</vt:lpstr>
      <vt:lpstr>2_Custom Design</vt:lpstr>
      <vt:lpstr>3_Custom Design</vt:lpstr>
      <vt:lpstr>4_Custom Design</vt:lpstr>
      <vt:lpstr>Altair Media Content  Case studies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Harvey</dc:creator>
  <cp:lastModifiedBy>David Harvey</cp:lastModifiedBy>
  <cp:revision>7</cp:revision>
  <dcterms:created xsi:type="dcterms:W3CDTF">2016-01-14T14:15:21Z</dcterms:created>
  <dcterms:modified xsi:type="dcterms:W3CDTF">2016-01-27T11:14:23Z</dcterms:modified>
</cp:coreProperties>
</file>